
<file path=[Content_Types].xml><?xml version="1.0" encoding="utf-8"?>
<Types xmlns="http://schemas.openxmlformats.org/package/2006/content-types"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3"/>
    <p:sldId id="257" r:id="rId4"/>
    <p:sldId id="258" r:id="rId5"/>
    <p:sldId id="262" r:id="rId6"/>
    <p:sldId id="272" r:id="rId7"/>
    <p:sldId id="284" r:id="rId8"/>
    <p:sldId id="265" r:id="rId9"/>
    <p:sldId id="273" r:id="rId10"/>
    <p:sldId id="274" r:id="rId11"/>
    <p:sldId id="275" r:id="rId12"/>
    <p:sldId id="276" r:id="rId13"/>
    <p:sldId id="278" r:id="rId14"/>
    <p:sldId id="279" r:id="rId15"/>
    <p:sldId id="280" r:id="rId16"/>
    <p:sldId id="281" r:id="rId17"/>
    <p:sldId id="282" r:id="rId18"/>
    <p:sldId id="298" r:id="rId19"/>
    <p:sldId id="299" r:id="rId20"/>
    <p:sldId id="30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617E806-5CC9-459A-BAE5-59328F121B33}">
          <p14:sldIdLst>
            <p14:sldId id="256"/>
            <p14:sldId id="257"/>
            <p14:sldId id="258"/>
            <p14:sldId id="262"/>
            <p14:sldId id="272"/>
            <p14:sldId id="284"/>
            <p14:sldId id="265"/>
            <p14:sldId id="273"/>
            <p14:sldId id="274"/>
            <p14:sldId id="275"/>
            <p14:sldId id="276"/>
            <p14:sldId id="278"/>
            <p14:sldId id="279"/>
            <p14:sldId id="280"/>
            <p14:sldId id="281"/>
            <p14:sldId id="282"/>
            <p14:sldId id="298"/>
            <p14:sldId id="299"/>
            <p14:sldId id="30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704" autoAdjust="0"/>
  </p:normalViewPr>
  <p:slideViewPr>
    <p:cSldViewPr snapToGrid="0">
      <p:cViewPr varScale="1">
        <p:scale>
          <a:sx n="78" d="100"/>
          <a:sy n="78" d="100"/>
        </p:scale>
        <p:origin x="8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svg"/><Relationship Id="rId4" Type="http://schemas.openxmlformats.org/officeDocument/2006/relationships/image" Target="../media/image6.png"/><Relationship Id="rId3" Type="http://schemas.openxmlformats.org/officeDocument/2006/relationships/image" Target="../media/image5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8" name="Graphic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>
            <a:fillRect/>
          </a:stretch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/>
            <p:cNvCxnSpPr/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7" name="SmartArt Placeholder 6"/>
          <p:cNvSpPr>
            <a:spLocks noGrp="1"/>
          </p:cNvSpPr>
          <p:nvPr>
            <p:ph type="pic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/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34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  <a:endParaRPr lang="en-US" dirty="0"/>
          </a:p>
        </p:txBody>
      </p:sp>
      <p:sp>
        <p:nvSpPr>
          <p:cNvPr id="35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  <a:endParaRPr lang="en-US"/>
          </a:p>
        </p:txBody>
      </p:sp>
      <p:sp>
        <p:nvSpPr>
          <p:cNvPr id="36" name="Text Placehold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  <a:endParaRPr lang="en-US"/>
          </a:p>
        </p:txBody>
      </p:sp>
      <p:sp>
        <p:nvSpPr>
          <p:cNvPr id="37" name="Text Placeholder 15"/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  <p:pic>
        <p:nvPicPr>
          <p:cNvPr id="11" name="Graphic 10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>
            <a:fillRect/>
          </a:stretch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  <a:endParaRPr lang="en-US"/>
          </a:p>
        </p:txBody>
      </p:sp>
      <p:sp>
        <p:nvSpPr>
          <p:cNvPr id="22" name="Content Placeholder 3"/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/>
            <p:cNvCxnSpPr/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/>
            <p:cNvCxnSpPr/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2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24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>
            <a:fillRect/>
          </a:stretch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pic>
        <p:nvPicPr>
          <p:cNvPr id="5" name="Graphic 4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8" name="Table Placeholder 7"/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26" name="Text Placeholder 2"/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  <a:endParaRPr lang="en-US" dirty="0"/>
          </a:p>
        </p:txBody>
      </p:sp>
      <p:sp>
        <p:nvSpPr>
          <p:cNvPr id="17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27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28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29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/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/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/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26" name="Text Placeholder 2"/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17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27" name="Text Placeholder 2"/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  <a:endParaRPr lang="en-US" dirty="0"/>
          </a:p>
        </p:txBody>
      </p:sp>
      <p:sp>
        <p:nvSpPr>
          <p:cNvPr id="32" name="Picture Placeholder 10"/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  <a:endParaRPr lang="en-US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29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55" name="Picture Placeholder 10"/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4" name="Text Placeholder 2"/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62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56" name="Picture Placeholder 10"/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9" name="Text Placeholder 2"/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63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33" name="Picture Placeholder 10"/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0" name="Text Placeholder 2"/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64" name="Text Placeholder 2"/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  <a:endParaRPr lang="en-US" dirty="0"/>
          </a:p>
        </p:txBody>
      </p:sp>
      <p:sp>
        <p:nvSpPr>
          <p:cNvPr id="58" name="Picture Placeholder 10"/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1" name="Text Placeholder 2"/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65" name="Text Placeholder 2"/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.xml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0.png"/><Relationship Id="rId1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hyperlink" Target="http://websites.uwlax.edu/twill/svd/stretchers/index.html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GIF"/><Relationship Id="rId3" Type="http://schemas.openxmlformats.org/officeDocument/2006/relationships/hyperlink" Target="http://websites.uwlax.edu/twill/svd/perpframes/index.html" TargetMode="External"/><Relationship Id="rId2" Type="http://schemas.openxmlformats.org/officeDocument/2006/relationships/image" Target="../media/image11.png"/><Relationship Id="rId1" Type="http://schemas.openxmlformats.org/officeDocument/2006/relationships/hyperlink" Target="http://websites.uwlax.edu/twill/svd/action/index.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/>
          <a:lstStyle/>
          <a:p>
            <a:r>
              <a:rPr lang="en-US" dirty="0"/>
              <a:t>Singular value Decomposition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Nguyễn Hải Nam</a:t>
            </a:r>
            <a:endParaRPr lang="vi-V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5497" y="2041778"/>
            <a:ext cx="1769807" cy="16131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864" y="4239243"/>
            <a:ext cx="1796440" cy="16306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954" y="4170657"/>
            <a:ext cx="2128569" cy="16992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889" y="2113154"/>
            <a:ext cx="2003756" cy="15994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9866" y="3702687"/>
            <a:ext cx="541067" cy="3962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8529" y="4855777"/>
            <a:ext cx="426757" cy="3429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0755" y="3730485"/>
            <a:ext cx="434378" cy="3581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9045" y="2945542"/>
            <a:ext cx="472481" cy="3124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SVD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itle 1"/>
              <p:cNvSpPr txBox="1"/>
              <p:nvPr/>
            </p:nvSpPr>
            <p:spPr>
              <a:xfrm>
                <a:off x="730045" y="1445343"/>
                <a:ext cx="10515600" cy="454250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77500" lnSpcReduction="200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2800" kern="1200" cap="all" spc="150" baseline="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dirty="0" smtClean="0"/>
                  <a:t>A=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algn="l"/>
                <a:endParaRPr lang="en-US" dirty="0" smtClean="0"/>
              </a:p>
              <a:p>
                <a:pPr algn="l"/>
                <a:endParaRPr lang="en-US" dirty="0" smtClean="0"/>
              </a:p>
              <a:p>
                <a:pPr marL="457200" indent="-457200" algn="l">
                  <a:buFontTx/>
                  <a:buChar char="-"/>
                </a:pPr>
                <a:r>
                  <a:rPr lang="en-US" dirty="0" err="1" smtClean="0"/>
                  <a:t>Tìm</a:t>
                </a:r>
                <a:r>
                  <a:rPr lang="en-US" dirty="0" smtClean="0"/>
                  <a:t> ma </a:t>
                </a:r>
                <a:r>
                  <a:rPr lang="en-US" dirty="0" err="1" smtClean="0"/>
                  <a:t>trận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chuyển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vị</a:t>
                </a:r>
                <a:endParaRPr lang="en-US" dirty="0" smtClean="0"/>
              </a:p>
              <a:p>
                <a:pPr algn="l"/>
                <a:endParaRPr lang="en-US" dirty="0" smtClean="0"/>
              </a:p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 smtClean="0"/>
                  <a:t>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algn="l"/>
                <a:endParaRPr lang="en-US" dirty="0" smtClean="0"/>
              </a:p>
              <a:p>
                <a:pPr algn="l"/>
                <a:endParaRPr lang="en-US" dirty="0" smtClean="0"/>
              </a:p>
              <a:p>
                <a:pPr algn="l"/>
                <a:r>
                  <a:rPr lang="en-US" dirty="0" smtClean="0"/>
                  <a:t>- </a:t>
                </a:r>
                <a:r>
                  <a:rPr lang="en-US" dirty="0" err="1" smtClean="0"/>
                  <a:t>Tính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 smtClean="0"/>
              </a:p>
              <a:p>
                <a:pPr algn="l"/>
                <a:endParaRPr lang="en-US" dirty="0" smtClean="0"/>
              </a:p>
              <a:p>
                <a:pPr algn="l"/>
                <a:endParaRPr lang="en-US" dirty="0"/>
              </a:p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45" y="1445343"/>
                <a:ext cx="10515600" cy="4542502"/>
              </a:xfrm>
              <a:prstGeom prst="rect">
                <a:avLst/>
              </a:prstGeom>
              <a:blipFill rotWithShape="1">
                <a:blip r:embed="rId1"/>
                <a:stretch>
                  <a:fillRect l="-4" t="-1204" r="4" b="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SVD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itle 1"/>
              <p:cNvSpPr txBox="1"/>
              <p:nvPr/>
            </p:nvSpPr>
            <p:spPr>
              <a:xfrm>
                <a:off x="730045" y="1564659"/>
                <a:ext cx="10515600" cy="442318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2800" kern="1200" cap="all" spc="150" baseline="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dirty="0" smtClean="0"/>
                  <a:t>- </a:t>
                </a:r>
                <a:r>
                  <a:rPr lang="en-US" dirty="0" err="1" smtClean="0"/>
                  <a:t>Tìm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các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Giá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trị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riêng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và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vecto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riêng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của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algn="l"/>
                <a:r>
                  <a:rPr lang="en-US" dirty="0" smtClean="0"/>
                  <a:t>+ </a:t>
                </a:r>
                <a:r>
                  <a:rPr lang="en-US" dirty="0" err="1" smtClean="0"/>
                  <a:t>Giá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trị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riêng</a:t>
                </a:r>
                <a:r>
                  <a:rPr lang="en-US" dirty="0" smtClean="0"/>
                  <a:t> 8, </a:t>
                </a:r>
                <a:r>
                  <a:rPr lang="en-US" dirty="0" err="1" smtClean="0"/>
                  <a:t>vecto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riêng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 smtClean="0"/>
              </a:p>
              <a:p>
                <a:pPr algn="l"/>
                <a:endParaRPr lang="en-US" dirty="0" smtClean="0"/>
              </a:p>
              <a:p>
                <a:pPr algn="l"/>
                <a:r>
                  <a:rPr lang="en-US" dirty="0"/>
                  <a:t>+ </a:t>
                </a:r>
                <a:r>
                  <a:rPr lang="en-US" dirty="0" err="1"/>
                  <a:t>Giá</a:t>
                </a:r>
                <a:r>
                  <a:rPr lang="en-US" dirty="0"/>
                  <a:t> </a:t>
                </a:r>
                <a:r>
                  <a:rPr lang="en-US" dirty="0" err="1"/>
                  <a:t>trị</a:t>
                </a:r>
                <a:r>
                  <a:rPr lang="en-US" dirty="0"/>
                  <a:t> </a:t>
                </a:r>
                <a:r>
                  <a:rPr lang="en-US" dirty="0" err="1"/>
                  <a:t>riêng</a:t>
                </a:r>
                <a:r>
                  <a:rPr lang="en-US" dirty="0"/>
                  <a:t> </a:t>
                </a:r>
                <a:r>
                  <a:rPr lang="en-US" dirty="0" smtClean="0"/>
                  <a:t>2, </a:t>
                </a:r>
                <a:r>
                  <a:rPr lang="en-US" dirty="0" err="1"/>
                  <a:t>vecto</a:t>
                </a:r>
                <a:r>
                  <a:rPr lang="en-US" dirty="0"/>
                  <a:t> </a:t>
                </a:r>
                <a:r>
                  <a:rPr lang="en-US" dirty="0" err="1"/>
                  <a:t>riêng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 smtClean="0"/>
              </a:p>
              <a:p>
                <a:pPr algn="l"/>
                <a:endParaRPr lang="en-US" dirty="0"/>
              </a:p>
              <a:p>
                <a:pPr algn="l"/>
                <a:r>
                  <a:rPr lang="en-US" dirty="0"/>
                  <a:t>+ </a:t>
                </a:r>
                <a:r>
                  <a:rPr lang="en-US" dirty="0" err="1"/>
                  <a:t>Giá</a:t>
                </a:r>
                <a:r>
                  <a:rPr lang="en-US" dirty="0"/>
                  <a:t> </a:t>
                </a:r>
                <a:r>
                  <a:rPr lang="en-US" dirty="0" err="1"/>
                  <a:t>trị</a:t>
                </a:r>
                <a:r>
                  <a:rPr lang="en-US" dirty="0"/>
                  <a:t> </a:t>
                </a:r>
                <a:r>
                  <a:rPr lang="en-US" dirty="0" err="1"/>
                  <a:t>riêng</a:t>
                </a:r>
                <a:r>
                  <a:rPr lang="en-US" dirty="0"/>
                  <a:t> 8, </a:t>
                </a:r>
                <a:r>
                  <a:rPr lang="en-US" dirty="0" err="1"/>
                  <a:t>vecto</a:t>
                </a:r>
                <a:r>
                  <a:rPr lang="en-US" dirty="0"/>
                  <a:t> </a:t>
                </a:r>
                <a:r>
                  <a:rPr lang="en-US" dirty="0" err="1"/>
                  <a:t>riêng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45" y="1564659"/>
                <a:ext cx="10515600" cy="4423185"/>
              </a:xfrm>
              <a:prstGeom prst="rect">
                <a:avLst/>
              </a:prstGeom>
              <a:blipFill rotWithShape="1">
                <a:blip r:embed="rId1"/>
                <a:stretch>
                  <a:fillRect l="-4" t="-1221" r="4" b="1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7262"/>
          </a:xfrm>
        </p:spPr>
        <p:txBody>
          <a:bodyPr/>
          <a:lstStyle/>
          <a:p>
            <a:pPr algn="l"/>
            <a:r>
              <a:rPr lang="en-US" dirty="0" err="1" smtClean="0"/>
              <a:t>Tính</a:t>
            </a:r>
            <a:r>
              <a:rPr lang="en-US" dirty="0" smtClean="0"/>
              <a:t> SVD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itle 1"/>
              <p:cNvSpPr txBox="1"/>
              <p:nvPr/>
            </p:nvSpPr>
            <p:spPr>
              <a:xfrm>
                <a:off x="916858" y="1299188"/>
                <a:ext cx="10515600" cy="176847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55000" lnSpcReduction="200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2800" kern="1200" cap="all" spc="150" baseline="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endParaRPr lang="en-US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 algn="l">
                  <a:buFontTx/>
                  <a:buChar char="-"/>
                </a:pPr>
                <a:r>
                  <a:rPr lang="en-US" dirty="0" err="1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TÌm</a:t>
                </a:r>
                <a:r>
                  <a:rPr 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 err="1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căn</a:t>
                </a:r>
                <a:r>
                  <a:rPr 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 err="1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bậc</a:t>
                </a:r>
                <a:r>
                  <a:rPr 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2 </a:t>
                </a:r>
                <a:r>
                  <a:rPr lang="en-US" dirty="0" err="1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của</a:t>
                </a:r>
                <a:r>
                  <a:rPr 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 err="1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giá</a:t>
                </a:r>
                <a:r>
                  <a:rPr 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 err="1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trị</a:t>
                </a:r>
                <a:r>
                  <a:rPr 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 err="1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riêng</a:t>
                </a:r>
                <a:r>
                  <a:rPr 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 err="1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khác</a:t>
                </a:r>
                <a:r>
                  <a:rPr 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0</a:t>
                </a:r>
                <a:endParaRPr lang="en-US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 algn="l">
                  <a:buFontTx/>
                  <a:buChar char="-"/>
                </a:pPr>
                <a:endParaRPr lang="en-US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</m:rad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endParaRPr lang="en-US" dirty="0" smtClean="0"/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endParaRPr lang="en-US" dirty="0" smtClean="0"/>
              </a:p>
              <a:p>
                <a:pPr algn="l"/>
                <a:endParaRPr lang="en-US" dirty="0"/>
              </a:p>
              <a:p>
                <a:pPr algn="l"/>
                <a:r>
                  <a:rPr lang="en-US" dirty="0" smtClean="0"/>
                  <a:t>- ma </a:t>
                </a:r>
                <a:r>
                  <a:rPr lang="en-US" dirty="0" err="1" smtClean="0"/>
                  <a:t>trận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m:rPr>
                        <m:nor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 smtClean="0"/>
              </a:p>
              <a:p>
                <a:pPr marL="457200" indent="-457200" algn="l">
                  <a:buFontTx/>
                  <a:buChar char="-"/>
                </a:pPr>
                <a:endParaRPr lang="en-US" dirty="0"/>
              </a:p>
            </p:txBody>
          </p:sp>
        </mc:Choice>
        <mc:Fallback>
          <p:sp>
            <p:nvSpPr>
              <p:cNvPr id="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58" y="1299188"/>
                <a:ext cx="10515600" cy="1768475"/>
              </a:xfrm>
              <a:prstGeom prst="rect">
                <a:avLst/>
              </a:prstGeom>
              <a:blipFill rotWithShape="1">
                <a:blip r:embed="rId1"/>
                <a:stretch>
                  <a:fillRect l="-5" t="-1004" r="5" b="3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itle 1"/>
              <p:cNvSpPr txBox="1"/>
              <p:nvPr/>
            </p:nvSpPr>
            <p:spPr>
              <a:xfrm>
                <a:off x="651387" y="3441288"/>
                <a:ext cx="10515600" cy="224175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62500" lnSpcReduction="200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2800" kern="1200" cap="all" spc="150" baseline="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endParaRPr lang="en-US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 algn="l">
                  <a:buFontTx/>
                  <a:buChar char="-"/>
                </a:pPr>
                <a:r>
                  <a:rPr lang="en-US" dirty="0" err="1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Tìm</a:t>
                </a:r>
                <a:r>
                  <a:rPr 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U: </a:t>
                </a:r>
                <a:r>
                  <a:rPr lang="en-US" dirty="0" err="1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Các</a:t>
                </a:r>
                <a:r>
                  <a:rPr 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 err="1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cột</a:t>
                </a:r>
                <a:r>
                  <a:rPr 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 err="1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của</a:t>
                </a:r>
                <a:r>
                  <a:rPr 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ma </a:t>
                </a:r>
                <a:r>
                  <a:rPr lang="en-US" dirty="0" err="1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trận</a:t>
                </a:r>
                <a:r>
                  <a:rPr 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U </a:t>
                </a:r>
                <a:r>
                  <a:rPr lang="en-US" dirty="0" err="1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là</a:t>
                </a:r>
                <a:r>
                  <a:rPr 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 err="1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các</a:t>
                </a:r>
                <a:r>
                  <a:rPr 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 err="1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vecto</a:t>
                </a:r>
                <a:r>
                  <a:rPr 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 err="1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đơn</a:t>
                </a:r>
                <a:r>
                  <a:rPr 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 err="1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vị</a:t>
                </a:r>
                <a:r>
                  <a:rPr 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 err="1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đã</a:t>
                </a:r>
                <a:r>
                  <a:rPr 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 err="1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được</a:t>
                </a:r>
                <a:r>
                  <a:rPr 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 err="1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chuẩn</a:t>
                </a:r>
                <a:r>
                  <a:rPr 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 err="1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hóa</a:t>
                </a:r>
                <a:endParaRPr lang="en-US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 algn="l">
                  <a:buFontTx/>
                  <a:buChar char="-"/>
                </a:pP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endParaRPr lang="en-US" dirty="0" smtClean="0"/>
              </a:p>
              <a:p>
                <a:pPr algn="l"/>
                <a:endParaRPr lang="en-US" dirty="0"/>
              </a:p>
              <a:p>
                <a:pPr algn="l"/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US" dirty="0" smtClean="0"/>
              </a:p>
              <a:p>
                <a:pPr marL="457200" indent="-457200" algn="l">
                  <a:buFontTx/>
                  <a:buChar char="-"/>
                </a:pPr>
                <a:endParaRPr lang="en-US" dirty="0"/>
              </a:p>
            </p:txBody>
          </p:sp>
        </mc:Choice>
        <mc:Fallback>
          <p:sp>
            <p:nvSpPr>
              <p:cNvPr id="7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87" y="3441288"/>
                <a:ext cx="10515600" cy="2241755"/>
              </a:xfrm>
              <a:prstGeom prst="rect">
                <a:avLst/>
              </a:prstGeom>
              <a:blipFill rotWithShape="1">
                <a:blip r:embed="rId2"/>
                <a:stretch>
                  <a:fillRect l="-5" t="-5675" r="5" b="-16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7262"/>
          </a:xfrm>
        </p:spPr>
        <p:txBody>
          <a:bodyPr/>
          <a:lstStyle/>
          <a:p>
            <a:pPr algn="l"/>
            <a:r>
              <a:rPr lang="en-US" dirty="0" err="1" smtClean="0"/>
              <a:t>Tính</a:t>
            </a:r>
            <a:r>
              <a:rPr lang="en-US" dirty="0" smtClean="0"/>
              <a:t> SVD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itle 1"/>
              <p:cNvSpPr txBox="1"/>
              <p:nvPr/>
            </p:nvSpPr>
            <p:spPr>
              <a:xfrm>
                <a:off x="602226" y="1278192"/>
                <a:ext cx="10515600" cy="470965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70000" lnSpcReduction="20000"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2800" kern="1200" cap="all" spc="150" baseline="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endParaRPr lang="en-US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 algn="l">
                  <a:buFontTx/>
                  <a:buChar char="-"/>
                </a:pPr>
                <a:r>
                  <a:rPr lang="en-US" dirty="0" err="1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Tìm</a:t>
                </a:r>
                <a:r>
                  <a:rPr 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v: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l-GR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endParaRPr lang="en-US" dirty="0" smtClean="0"/>
              </a:p>
              <a:p>
                <a:pPr algn="l"/>
                <a:endParaRPr lang="en-US" dirty="0"/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ʋ</m:t>
                        </m:r>
                      </m:e>
                      <m:sub>
                        <m: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l-GR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l-GR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0">
                            <a:latin typeface="Cambria Math" panose="02040503050406030204" pitchFamily="18" charset="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 =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US" dirty="0" smtClean="0"/>
              </a:p>
              <a:p>
                <a:pPr algn="l"/>
                <a:endParaRPr lang="en-US" dirty="0"/>
              </a:p>
              <a:p>
                <a:pPr algn="l"/>
                <a:endParaRPr lang="en-US" dirty="0" smtClean="0"/>
              </a:p>
              <a:p>
                <a:pPr algn="l"/>
                <a:endParaRPr lang="en-US" dirty="0" smtClean="0"/>
              </a:p>
              <a:p>
                <a:pPr algn="l"/>
                <a:endParaRPr lang="en-US" dirty="0"/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ʋ</m:t>
                        </m:r>
                      </m:e>
                      <m:sub>
                        <m: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l-GR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  	</a:t>
                </a:r>
                <a:endParaRPr lang="en-US" dirty="0"/>
              </a:p>
              <a:p>
                <a:pPr algn="l"/>
                <a:r>
                  <a:rPr lang="en-US" dirty="0" smtClean="0"/>
                  <a:t> </a:t>
                </a:r>
                <a:endParaRPr lang="en-US" dirty="0" smtClean="0"/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:endParaRPr lang="en-US" dirty="0" smtClean="0"/>
              </a:p>
              <a:p>
                <a:pPr marL="457200" indent="-457200" algn="l">
                  <a:buFontTx/>
                  <a:buChar char="-"/>
                </a:pPr>
                <a:endParaRPr lang="en-US" dirty="0"/>
              </a:p>
            </p:txBody>
          </p:sp>
        </mc:Choice>
        <mc:Fallback>
          <p:sp>
            <p:nvSpPr>
              <p:cNvPr id="7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26" y="1278192"/>
                <a:ext cx="10515600" cy="4709653"/>
              </a:xfrm>
              <a:prstGeom prst="rect">
                <a:avLst/>
              </a:prstGeom>
              <a:blipFill rotWithShape="1">
                <a:blip r:embed="rId1"/>
                <a:stretch>
                  <a:fillRect l="-2" t="-8709" r="2" b="-653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svd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itle 1"/>
              <p:cNvSpPr txBox="1"/>
              <p:nvPr/>
            </p:nvSpPr>
            <p:spPr>
              <a:xfrm>
                <a:off x="838200" y="1208574"/>
                <a:ext cx="10515600" cy="503491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2800" kern="1200" cap="all" spc="150" baseline="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1500" dirty="0" smtClean="0"/>
                  <a:t>Tìm </a:t>
                </a:r>
                <a:r>
                  <a:rPr lang="en-US" sz="1500" dirty="0" err="1" smtClean="0"/>
                  <a:t>vecto</a:t>
                </a:r>
                <a:r>
                  <a:rPr lang="en-US" sz="1500" dirty="0" smtClean="0"/>
                  <a:t> </a:t>
                </a:r>
                <a:r>
                  <a:rPr lang="en-US" sz="1500" dirty="0" err="1" smtClean="0"/>
                  <a:t>trực</a:t>
                </a:r>
                <a:r>
                  <a:rPr lang="en-US" sz="1500" dirty="0" smtClean="0"/>
                  <a:t> </a:t>
                </a:r>
                <a:r>
                  <a:rPr lang="en-US" sz="1500" dirty="0" err="1" smtClean="0"/>
                  <a:t>giao</a:t>
                </a:r>
                <a:r>
                  <a:rPr lang="en-US" sz="1500" dirty="0" smtClean="0"/>
                  <a:t> </a:t>
                </a:r>
                <a:r>
                  <a:rPr lang="en-US" sz="1500" dirty="0" err="1" smtClean="0"/>
                  <a:t>với</a:t>
                </a:r>
                <a:r>
                  <a:rPr lang="en-US" sz="1500" dirty="0" smtClean="0"/>
                  <a:t> </a:t>
                </a:r>
                <a:r>
                  <a:rPr lang="en-US" sz="1500" dirty="0" err="1" smtClean="0"/>
                  <a:t>tất</a:t>
                </a:r>
                <a:r>
                  <a:rPr lang="en-US" sz="1500" dirty="0" smtClean="0"/>
                  <a:t> </a:t>
                </a:r>
                <a:r>
                  <a:rPr lang="en-US" sz="1500" dirty="0" err="1" smtClean="0"/>
                  <a:t>cả</a:t>
                </a:r>
                <a:r>
                  <a:rPr lang="en-US" sz="1500" dirty="0" smtClean="0"/>
                  <a:t> </a:t>
                </a:r>
                <a:r>
                  <a:rPr lang="en-US" sz="1500" dirty="0" err="1" smtClean="0"/>
                  <a:t>các</a:t>
                </a:r>
                <a:r>
                  <a:rPr lang="en-US" sz="1500" dirty="0" smtClean="0"/>
                  <a:t> </a:t>
                </a:r>
                <a:r>
                  <a:rPr lang="en-US" sz="1500" dirty="0" err="1" smtClean="0"/>
                  <a:t>vecto</a:t>
                </a:r>
                <a:r>
                  <a:rPr lang="en-US" sz="1500" dirty="0" smtClean="0"/>
                  <a:t> </a:t>
                </a:r>
                <a:r>
                  <a:rPr lang="en-US" sz="1500" dirty="0" err="1" smtClean="0"/>
                  <a:t>đã</a:t>
                </a:r>
                <a:r>
                  <a:rPr lang="en-US" sz="1500" dirty="0" smtClean="0"/>
                  <a:t> </a:t>
                </a:r>
                <a:r>
                  <a:rPr lang="en-US" sz="1500" dirty="0" err="1" smtClean="0"/>
                  <a:t>tìm</a:t>
                </a:r>
                <a:r>
                  <a:rPr lang="en-US" sz="1500" dirty="0" smtClean="0"/>
                  <a:t> </a:t>
                </a:r>
                <a:r>
                  <a:rPr lang="en-US" sz="1500" dirty="0" err="1" smtClean="0"/>
                  <a:t>được</a:t>
                </a:r>
                <a:r>
                  <a:rPr lang="en-US" sz="1500" dirty="0" smtClean="0"/>
                  <a:t> </a:t>
                </a:r>
                <a:r>
                  <a:rPr lang="en-US" sz="1500" dirty="0" err="1" smtClean="0"/>
                  <a:t>bằng</a:t>
                </a:r>
                <a:r>
                  <a:rPr lang="en-US" sz="1500" dirty="0" smtClean="0"/>
                  <a:t> </a:t>
                </a:r>
                <a:r>
                  <a:rPr lang="en-US" sz="1500" dirty="0" err="1" smtClean="0"/>
                  <a:t>cách</a:t>
                </a:r>
                <a:r>
                  <a:rPr lang="en-US" sz="1500" dirty="0" smtClean="0"/>
                  <a:t> </a:t>
                </a:r>
                <a:r>
                  <a:rPr lang="en-US" sz="1500" dirty="0" err="1" smtClean="0"/>
                  <a:t>tìm</a:t>
                </a:r>
                <a:r>
                  <a:rPr lang="en-US" sz="1500" dirty="0" smtClean="0"/>
                  <a:t> </a:t>
                </a:r>
                <a:r>
                  <a:rPr lang="en-US" sz="1500" dirty="0" err="1" smtClean="0"/>
                  <a:t>không</a:t>
                </a:r>
                <a:r>
                  <a:rPr lang="en-US" sz="1500" dirty="0" smtClean="0"/>
                  <a:t> </a:t>
                </a:r>
                <a:r>
                  <a:rPr lang="en-US" sz="1500" dirty="0" err="1" smtClean="0"/>
                  <a:t>gian</a:t>
                </a:r>
                <a:r>
                  <a:rPr lang="en-US" sz="1500" dirty="0" smtClean="0"/>
                  <a:t> </a:t>
                </a:r>
                <a:r>
                  <a:rPr lang="en-US" sz="1500" dirty="0" err="1" smtClean="0"/>
                  <a:t>rỗng</a:t>
                </a:r>
                <a:r>
                  <a:rPr lang="en-US" sz="1500" dirty="0"/>
                  <a:t> </a:t>
                </a:r>
                <a:r>
                  <a:rPr lang="en-US" sz="1500" dirty="0" smtClean="0"/>
                  <a:t>(null space) </a:t>
                </a:r>
                <a:r>
                  <a:rPr lang="en-US" sz="1500" dirty="0" err="1" smtClean="0"/>
                  <a:t>của</a:t>
                </a:r>
                <a:r>
                  <a:rPr lang="en-US" sz="1500" dirty="0" smtClean="0"/>
                  <a:t> ma </a:t>
                </a:r>
                <a:r>
                  <a:rPr lang="en-US" sz="1500" dirty="0" err="1" smtClean="0"/>
                  <a:t>trận</a:t>
                </a:r>
                <a:r>
                  <a:rPr lang="en-US" sz="1500" dirty="0" smtClean="0"/>
                  <a:t> </a:t>
                </a:r>
                <a:r>
                  <a:rPr lang="en-US" sz="1500" dirty="0" err="1" smtClean="0"/>
                  <a:t>có</a:t>
                </a:r>
                <a:r>
                  <a:rPr lang="en-US" sz="1500" dirty="0" smtClean="0"/>
                  <a:t> </a:t>
                </a:r>
                <a:r>
                  <a:rPr lang="en-US" sz="1500" dirty="0" err="1" smtClean="0"/>
                  <a:t>hàng</a:t>
                </a:r>
                <a:r>
                  <a:rPr lang="en-US" sz="1500" dirty="0" smtClean="0"/>
                  <a:t> </a:t>
                </a:r>
                <a:r>
                  <a:rPr lang="en-US" sz="1500" dirty="0" err="1" smtClean="0"/>
                  <a:t>là</a:t>
                </a:r>
                <a:r>
                  <a:rPr lang="en-US" sz="1500" dirty="0" smtClean="0"/>
                  <a:t> </a:t>
                </a:r>
                <a:r>
                  <a:rPr lang="en-US" sz="1500" dirty="0" err="1" smtClean="0"/>
                  <a:t>vecto</a:t>
                </a:r>
                <a:r>
                  <a:rPr lang="en-US" sz="1500" dirty="0" smtClean="0"/>
                  <a:t> </a:t>
                </a:r>
                <a:r>
                  <a:rPr lang="en-US" sz="1500" dirty="0" err="1" smtClean="0"/>
                  <a:t>đã</a:t>
                </a:r>
                <a:r>
                  <a:rPr lang="en-US" sz="1500" dirty="0" smtClean="0"/>
                  <a:t> </a:t>
                </a:r>
                <a:r>
                  <a:rPr lang="en-US" sz="1500" dirty="0" err="1" smtClean="0"/>
                  <a:t>tìm</a:t>
                </a:r>
                <a:r>
                  <a:rPr lang="en-US" sz="1500" dirty="0" smtClean="0"/>
                  <a:t> </a:t>
                </a:r>
                <a:r>
                  <a:rPr lang="en-US" sz="1500" dirty="0" err="1" smtClean="0"/>
                  <a:t>được</a:t>
                </a:r>
                <a:r>
                  <a:rPr lang="en-US" sz="1500" dirty="0" smtClean="0"/>
                  <a:t>.</a:t>
                </a:r>
                <a:endParaRPr lang="en-US" sz="1500" dirty="0" smtClean="0"/>
              </a:p>
              <a:p>
                <a:pPr algn="l"/>
                <a:endParaRPr lang="en-US" sz="1500" dirty="0" smtClean="0"/>
              </a:p>
              <a:p>
                <a:pPr algn="l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800" b="0" i="0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800" b="0" i="0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sz="1800" b="0" i="0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800" b="0" i="0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dirty="0" smtClean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</m:mr>
                          <m:m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800" dirty="0" smtClean="0"/>
              </a:p>
              <a:p>
                <a:pPr algn="l"/>
                <a:r>
                  <a:rPr lang="en-US" sz="1500" dirty="0" err="1" smtClean="0"/>
                  <a:t>Chuẩn</a:t>
                </a:r>
                <a:r>
                  <a:rPr lang="en-US" sz="1500" dirty="0" smtClean="0"/>
                  <a:t> </a:t>
                </a:r>
                <a:r>
                  <a:rPr lang="en-US" sz="1500" dirty="0" err="1"/>
                  <a:t>hóa</a:t>
                </a:r>
                <a:r>
                  <a:rPr lang="en-US" sz="1500" dirty="0"/>
                  <a:t> </a:t>
                </a:r>
                <a:r>
                  <a:rPr lang="en-US" sz="1500" dirty="0" err="1"/>
                  <a:t>vecto</a:t>
                </a:r>
                <a:r>
                  <a:rPr lang="en-US" sz="1500" dirty="0"/>
                  <a:t> </a:t>
                </a:r>
                <a:r>
                  <a:rPr lang="en-US" sz="1500" dirty="0" err="1"/>
                  <a:t>vừa</a:t>
                </a:r>
                <a:r>
                  <a:rPr lang="en-US" sz="1500" dirty="0"/>
                  <a:t> </a:t>
                </a:r>
                <a:r>
                  <a:rPr lang="en-US" sz="1500" dirty="0" err="1"/>
                  <a:t>tìm</a:t>
                </a:r>
                <a:r>
                  <a:rPr lang="en-US" sz="1500" dirty="0"/>
                  <a:t> </a:t>
                </a:r>
                <a:r>
                  <a:rPr lang="en-US" sz="1500" dirty="0" err="1"/>
                  <a:t>được</a:t>
                </a:r>
                <a:r>
                  <a:rPr lang="en-US" sz="1500" dirty="0"/>
                  <a:t>, ta </a:t>
                </a:r>
                <a:r>
                  <a:rPr lang="en-US" sz="1500" dirty="0" err="1"/>
                  <a:t>được</a:t>
                </a:r>
                <a:r>
                  <a:rPr lang="en-US" sz="1500" dirty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ʋ</m:t>
                        </m:r>
                      </m:e>
                      <m:sub>
                        <m:r>
                          <a:rPr lang="en-US" sz="1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18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=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1500" dirty="0" smtClean="0"/>
                  <a:t>    </a:t>
                </a:r>
                <a:endParaRPr lang="en-US" sz="1500" dirty="0" smtClean="0"/>
              </a:p>
              <a:p>
                <a:pPr algn="l"/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800" dirty="0"/>
                  <a:t> =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ʋ</m:t>
                        </m:r>
                      </m:e>
                      <m:sub>
                        <m:r>
                          <a:rPr lang="en-US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,</a:t>
                </a:r>
                <a:r>
                  <a:rPr lang="en-US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ʋ</m:t>
                        </m:r>
                      </m:e>
                      <m:sub>
                        <m:r>
                          <a:rPr lang="en-US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ʋ</m:t>
                        </m:r>
                      </m:e>
                      <m:sub>
                        <m:r>
                          <a:rPr lang="en-US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800" dirty="0" smtClean="0">
                  <a:ea typeface="Cambria Math" panose="02040503050406030204" pitchFamily="18" charset="0"/>
                </a:endParaRPr>
              </a:p>
              <a:p>
                <a:pPr algn="l"/>
                <a:endParaRPr lang="en-US" sz="1500" dirty="0">
                  <a:ea typeface="Cambria Math" panose="02040503050406030204" pitchFamily="18" charset="0"/>
                </a:endParaRPr>
              </a:p>
              <a:p>
                <a:pPr algn="l"/>
                <a:endParaRPr lang="en-US" sz="1500" dirty="0">
                  <a:ea typeface="Cambria Math" panose="02040503050406030204" pitchFamily="18" charset="0"/>
                </a:endParaRPr>
              </a:p>
              <a:p>
                <a:pPr algn="l"/>
                <a:r>
                  <a:rPr lang="en-US" sz="1500" dirty="0"/>
                  <a:t>   </a:t>
                </a:r>
                <a:r>
                  <a:rPr lang="en-US" sz="1800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US" sz="1800" dirty="0" smtClean="0"/>
              </a:p>
              <a:p>
                <a:pPr algn="l"/>
                <a:endParaRPr lang="en-US" dirty="0" smtClean="0"/>
              </a:p>
              <a:p>
                <a:pPr algn="l"/>
                <a:endParaRPr lang="en-US" dirty="0" smtClean="0"/>
              </a:p>
            </p:txBody>
          </p:sp>
        </mc:Choice>
        <mc:Fallback>
          <p:sp>
            <p:nvSpPr>
              <p:cNvPr id="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08574"/>
                <a:ext cx="10515600" cy="5034910"/>
              </a:xfrm>
              <a:prstGeom prst="rect">
                <a:avLst/>
              </a:prstGeom>
              <a:blipFill rotWithShape="1">
                <a:blip r:embed="rId1"/>
                <a:stretch>
                  <a:fillRect t="-5389" b="-322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/>
          <p:cNvSpPr txBox="1"/>
          <p:nvPr/>
        </p:nvSpPr>
        <p:spPr>
          <a:xfrm>
            <a:off x="838200" y="2316598"/>
            <a:ext cx="10515600" cy="1298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5461"/>
            <a:ext cx="10515600" cy="1325563"/>
          </a:xfrm>
        </p:spPr>
        <p:txBody>
          <a:bodyPr/>
          <a:lstStyle/>
          <a:p>
            <a:pPr algn="l"/>
            <a:r>
              <a:rPr lang="en-US" dirty="0" err="1" smtClean="0"/>
              <a:t>Tính</a:t>
            </a:r>
            <a:r>
              <a:rPr lang="en-US" dirty="0" smtClean="0"/>
              <a:t> SVD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itle 1"/>
              <p:cNvSpPr txBox="1"/>
              <p:nvPr/>
            </p:nvSpPr>
            <p:spPr>
              <a:xfrm>
                <a:off x="816077" y="1160206"/>
                <a:ext cx="10515600" cy="556126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2800" kern="1200" cap="all" spc="150" baseline="0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 smtClean="0"/>
                  <a:t> =</a:t>
                </a:r>
                <a:r>
                  <a:rPr lang="en-US" i="1" dirty="0"/>
                  <a:t>U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l-G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pPr algn="l"/>
                <a:endParaRPr lang="en-US" dirty="0"/>
              </a:p>
              <a:p>
                <a:pPr algn="l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m:rPr>
                        <m:nor/>
                      </m:rPr>
                      <a:rPr lang="el-G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 smtClean="0"/>
              </a:p>
              <a:p>
                <a:pPr algn="l"/>
                <a:r>
                  <a:rPr lang="en-US" dirty="0" smtClean="0"/>
                  <a:t> </a:t>
                </a:r>
                <a:endParaRPr lang="en-US" dirty="0" smtClean="0"/>
              </a:p>
              <a:p>
                <a:pPr algn="l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 smtClean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077" y="1160206"/>
                <a:ext cx="10515600" cy="5561269"/>
              </a:xfrm>
              <a:prstGeom prst="rect">
                <a:avLst/>
              </a:prstGeom>
              <a:blipFill rotWithShape="1">
                <a:blip r:embed="rId1"/>
                <a:stretch>
                  <a:fillRect l="-1" t="-1" r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SVD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49DFD55-3C28-40EF-9E31-A92D2E4017FF}" type="slidenum">
              <a:rPr lang="en-US" smtClean="0"/>
            </a:fld>
            <a:endParaRPr lang="en-US" dirty="0"/>
          </a:p>
        </p:txBody>
      </p:sp>
      <p:pic>
        <p:nvPicPr>
          <p:cNvPr id="6" name="Chart Placeholder 5"/>
          <p:cNvPicPr>
            <a:picLocks noChangeAspect="1"/>
          </p:cNvPicPr>
          <p:nvPr>
            <p:ph type="chart" sz="quarter" idx="13"/>
          </p:nvPr>
        </p:nvPicPr>
        <p:blipFill>
          <a:blip r:embed="rId1"/>
          <a:stretch>
            <a:fillRect/>
          </a:stretch>
        </p:blipFill>
        <p:spPr>
          <a:xfrm>
            <a:off x="838200" y="2879090"/>
            <a:ext cx="10515600" cy="2209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Decomposition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49DFD55-3C28-40EF-9E31-A92D2E4017FF}" type="slidenum">
              <a:rPr lang="en-US" smtClean="0"/>
            </a:fld>
            <a:endParaRPr lang="en-US" dirty="0"/>
          </a:p>
        </p:txBody>
      </p:sp>
      <p:pic>
        <p:nvPicPr>
          <p:cNvPr id="6" name="Chart Placeholder 5"/>
          <p:cNvPicPr>
            <a:picLocks noChangeAspect="1"/>
          </p:cNvPicPr>
          <p:nvPr>
            <p:ph type="chart" sz="quarter" idx="13"/>
          </p:nvPr>
        </p:nvPicPr>
        <p:blipFill>
          <a:blip r:embed="rId1"/>
          <a:stretch>
            <a:fillRect/>
          </a:stretch>
        </p:blipFill>
        <p:spPr>
          <a:xfrm>
            <a:off x="1977390" y="1793240"/>
            <a:ext cx="8237220" cy="43091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vi-VN" altLang="en-US"/>
              <a:t>Demo Image compre</a:t>
            </a:r>
            <a:r>
              <a:rPr altLang="vi-VN"/>
              <a:t>ssion</a:t>
            </a:r>
            <a:endParaRPr alt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A49DFD55-3C28-40EF-9E31-A92D2E4017FF}" type="slidenum">
              <a:rPr lang="en-US" smtClean="0"/>
            </a:fld>
            <a:endParaRPr lang="en-US" dirty="0"/>
          </a:p>
        </p:txBody>
      </p:sp>
      <p:pic>
        <p:nvPicPr>
          <p:cNvPr id="6" name="Chart Placeholder 5"/>
          <p:cNvPicPr>
            <a:picLocks noChangeAspect="1"/>
          </p:cNvPicPr>
          <p:nvPr>
            <p:ph type="chart" sz="quarter" idx="13"/>
          </p:nvPr>
        </p:nvPicPr>
        <p:blipFill>
          <a:blip r:embed="rId1"/>
          <a:stretch>
            <a:fillRect/>
          </a:stretch>
        </p:blipFill>
        <p:spPr>
          <a:xfrm>
            <a:off x="3258185" y="1917065"/>
            <a:ext cx="5110480" cy="37452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endParaRPr lang="en-US" dirty="0"/>
          </a:p>
          <a:p>
            <a:r>
              <a:rPr lang="en-US" dirty="0" err="1"/>
              <a:t>Nhắc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cũ</a:t>
            </a:r>
            <a:endParaRPr lang="en-US" dirty="0"/>
          </a:p>
          <a:p>
            <a:r>
              <a:rPr lang="en-US" dirty="0"/>
              <a:t>SVD</a:t>
            </a:r>
            <a:endParaRPr lang="en-US" dirty="0"/>
          </a:p>
          <a:p>
            <a:r>
              <a:rPr lang="en-US" dirty="0"/>
              <a:t>Timeline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/>
          <a:lstStyle/>
          <a:p>
            <a:r>
              <a:rPr lang="en-US" err="1"/>
              <a:t>Giới</a:t>
            </a:r>
            <a:r>
              <a:rPr lang="en-US"/>
              <a:t> </a:t>
            </a:r>
            <a:r>
              <a:rPr lang="en-US" err="1"/>
              <a:t>thiệu</a:t>
            </a:r>
            <a:endParaRPr lang="en-US" err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2075" y="3112134"/>
            <a:ext cx="6320790" cy="207422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ea typeface="+mn-lt"/>
                <a:cs typeface="+mn-lt"/>
              </a:rPr>
              <a:t>Phương </a:t>
            </a:r>
            <a:r>
              <a:rPr lang="en-US" dirty="0" err="1">
                <a:ea typeface="+mn-lt"/>
                <a:cs typeface="+mn-lt"/>
              </a:rPr>
              <a:t>pháp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i="1" dirty="0" err="1">
                <a:ea typeface="+mn-lt"/>
                <a:cs typeface="+mn-lt"/>
              </a:rPr>
              <a:t>phân</a:t>
            </a:r>
            <a:r>
              <a:rPr lang="en-US" i="1" dirty="0">
                <a:ea typeface="+mn-lt"/>
                <a:cs typeface="+mn-lt"/>
              </a:rPr>
              <a:t> </a:t>
            </a:r>
            <a:r>
              <a:rPr lang="en-US" i="1" dirty="0" err="1">
                <a:ea typeface="+mn-lt"/>
                <a:cs typeface="+mn-lt"/>
              </a:rPr>
              <a:t>tích</a:t>
            </a:r>
            <a:r>
              <a:rPr lang="en-US" i="1" dirty="0">
                <a:ea typeface="+mn-lt"/>
                <a:cs typeface="+mn-lt"/>
              </a:rPr>
              <a:t> </a:t>
            </a:r>
            <a:r>
              <a:rPr lang="en-US" i="1" dirty="0" err="1">
                <a:ea typeface="+mn-lt"/>
                <a:cs typeface="+mn-lt"/>
              </a:rPr>
              <a:t>suy</a:t>
            </a:r>
            <a:r>
              <a:rPr lang="en-US" i="1" dirty="0">
                <a:ea typeface="+mn-lt"/>
                <a:cs typeface="+mn-lt"/>
              </a:rPr>
              <a:t> </a:t>
            </a:r>
            <a:r>
              <a:rPr lang="en-US" i="1" dirty="0" err="1">
                <a:ea typeface="+mn-lt"/>
                <a:cs typeface="+mn-lt"/>
              </a:rPr>
              <a:t>biến</a:t>
            </a:r>
            <a:r>
              <a:rPr lang="en-US" dirty="0">
                <a:ea typeface="+mn-lt"/>
                <a:cs typeface="+mn-lt"/>
              </a:rPr>
              <a:t> (singular value decomposition) </a:t>
            </a:r>
            <a:r>
              <a:rPr lang="en-US" dirty="0" err="1">
                <a:ea typeface="+mn-lt"/>
                <a:cs typeface="+mn-lt"/>
              </a:rPr>
              <a:t>được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viết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tắt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là</a:t>
            </a:r>
            <a:r>
              <a:rPr lang="en-US" dirty="0">
                <a:ea typeface="+mn-lt"/>
                <a:cs typeface="+mn-lt"/>
              </a:rPr>
              <a:t> SVD </a:t>
            </a:r>
            <a:r>
              <a:rPr lang="en-US" dirty="0" err="1">
                <a:ea typeface="+mn-lt"/>
                <a:cs typeface="+mn-lt"/>
              </a:rPr>
              <a:t>là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một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trong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những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phương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pháp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thuộc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nhóm</a:t>
            </a:r>
            <a:r>
              <a:rPr lang="en-US" dirty="0">
                <a:ea typeface="+mn-lt"/>
                <a:cs typeface="+mn-lt"/>
              </a:rPr>
              <a:t> matrix factorization</a:t>
            </a:r>
            <a:r>
              <a:rPr lang="en-US" dirty="0"/>
              <a:t>.​</a:t>
            </a:r>
            <a:r>
              <a:rPr lang="en-US" dirty="0">
                <a:ea typeface="+mn-lt"/>
                <a:cs typeface="+mn-lt"/>
              </a:rPr>
              <a:t> Phương </a:t>
            </a:r>
            <a:r>
              <a:rPr lang="en-US" dirty="0" err="1">
                <a:ea typeface="+mn-lt"/>
                <a:cs typeface="+mn-lt"/>
              </a:rPr>
              <a:t>pháp</a:t>
            </a:r>
            <a:r>
              <a:rPr lang="en-US" dirty="0">
                <a:ea typeface="+mn-lt"/>
                <a:cs typeface="+mn-lt"/>
              </a:rPr>
              <a:t> SVD </a:t>
            </a:r>
            <a:r>
              <a:rPr lang="en-US" dirty="0" err="1">
                <a:ea typeface="+mn-lt"/>
                <a:cs typeface="+mn-lt"/>
              </a:rPr>
              <a:t>đã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được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phát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triển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dựa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trên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những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tính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chất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của</a:t>
            </a:r>
            <a:r>
              <a:rPr lang="en-US" dirty="0">
                <a:ea typeface="+mn-lt"/>
                <a:cs typeface="+mn-lt"/>
              </a:rPr>
              <a:t> ma </a:t>
            </a:r>
            <a:r>
              <a:rPr lang="en-US" dirty="0" err="1">
                <a:ea typeface="+mn-lt"/>
                <a:cs typeface="+mn-lt"/>
              </a:rPr>
              <a:t>trận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trực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giao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và</a:t>
            </a:r>
            <a:r>
              <a:rPr lang="en-US" dirty="0">
                <a:ea typeface="+mn-lt"/>
                <a:cs typeface="+mn-lt"/>
              </a:rPr>
              <a:t> ma </a:t>
            </a:r>
            <a:r>
              <a:rPr lang="en-US" dirty="0" err="1">
                <a:ea typeface="+mn-lt"/>
                <a:cs typeface="+mn-lt"/>
              </a:rPr>
              <a:t>trận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đường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chéo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để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tìm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một</a:t>
            </a:r>
            <a:r>
              <a:rPr lang="en-US" dirty="0">
                <a:ea typeface="+mn-lt"/>
                <a:cs typeface="+mn-lt"/>
              </a:rPr>
              <a:t> ma </a:t>
            </a:r>
            <a:r>
              <a:rPr lang="en-US" dirty="0" err="1">
                <a:ea typeface="+mn-lt"/>
                <a:cs typeface="+mn-lt"/>
              </a:rPr>
              <a:t>trận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xấp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xỉ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với</a:t>
            </a:r>
            <a:r>
              <a:rPr lang="en-US" dirty="0">
                <a:ea typeface="+mn-lt"/>
                <a:cs typeface="+mn-lt"/>
              </a:rPr>
              <a:t> ma </a:t>
            </a:r>
            <a:r>
              <a:rPr lang="en-US" dirty="0" err="1">
                <a:ea typeface="+mn-lt"/>
                <a:cs typeface="+mn-lt"/>
              </a:rPr>
              <a:t>trận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gốc</a:t>
            </a:r>
            <a:endParaRPr lang="en-US" dirty="0" err="1">
              <a:ea typeface="+mn-lt"/>
              <a:cs typeface="+mn-lt"/>
            </a:endParaRPr>
          </a:p>
          <a:p>
            <a:endParaRPr lang="vi-VN" dirty="0" err="1"/>
          </a:p>
          <a:p>
            <a:r>
              <a:rPr lang="vi-VN" dirty="0" err="1"/>
              <a:t>Professor Gilbert Strang calls "absolutely a high point of linear algebra." </a:t>
            </a:r>
            <a:endParaRPr lang="vi-VN" dirty="0" err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91350" y="2148840"/>
            <a:ext cx="4179570" cy="1715531"/>
          </a:xfrm>
        </p:spPr>
        <p:txBody>
          <a:bodyPr/>
          <a:lstStyle/>
          <a:p>
            <a:r>
              <a:rPr lang="en-US" dirty="0" err="1"/>
              <a:t>Nhắc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cũ</a:t>
            </a:r>
            <a:endParaRPr lang="vi-VN" dirty="0" err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/>
          <a:lstStyle/>
          <a:p>
            <a:r>
              <a:rPr lang="en-US" err="1"/>
              <a:t>Kiến</a:t>
            </a:r>
            <a:r>
              <a:rPr lang="en-US"/>
              <a:t> </a:t>
            </a:r>
            <a:r>
              <a:rPr lang="en-US" err="1"/>
              <a:t>thức</a:t>
            </a:r>
            <a:r>
              <a:rPr lang="en-US"/>
              <a:t> </a:t>
            </a:r>
            <a:r>
              <a:rPr lang="en-US" err="1"/>
              <a:t>cũ</a:t>
            </a:r>
            <a:endParaRPr lang="vi-VN" err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1354" y="2024461"/>
            <a:ext cx="2882475" cy="823912"/>
          </a:xfrm>
        </p:spPr>
        <p:txBody>
          <a:bodyPr/>
          <a:lstStyle/>
          <a:p>
            <a:r>
              <a:rPr lang="en-US" err="1"/>
              <a:t>Hệ</a:t>
            </a:r>
            <a:r>
              <a:rPr lang="en-US"/>
              <a:t> </a:t>
            </a:r>
            <a:r>
              <a:rPr lang="en-US" err="1"/>
              <a:t>trực</a:t>
            </a:r>
            <a:r>
              <a:rPr lang="en-US"/>
              <a:t> </a:t>
            </a:r>
            <a:r>
              <a:rPr lang="en-US" err="1"/>
              <a:t>chuẩn</a:t>
            </a:r>
            <a:endParaRPr lang="en-US" dirty="0" err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94865" y="2218136"/>
            <a:ext cx="2896671" cy="823912"/>
          </a:xfrm>
        </p:spPr>
        <p:txBody>
          <a:bodyPr/>
          <a:lstStyle/>
          <a:p>
            <a:r>
              <a:rPr lang="en-US" dirty="0"/>
              <a:t>Ma </a:t>
            </a:r>
            <a:r>
              <a:rPr lang="en-US" dirty="0" err="1"/>
              <a:t>trận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 smtClean="0"/>
              <a:t>giao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/>
              <a:t>orthogonal </a:t>
            </a:r>
            <a:r>
              <a:rPr lang="en-US" dirty="0" smtClean="0"/>
              <a:t>matrix)</a:t>
            </a:r>
            <a:r>
              <a:rPr lang="en-US" dirty="0"/>
              <a:t> 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3"/>
          </p:nvPr>
        </p:nvSpPr>
        <p:spPr>
          <a:xfrm>
            <a:off x="8471551" y="2024461"/>
            <a:ext cx="2882475" cy="823912"/>
          </a:xfrm>
        </p:spPr>
        <p:txBody>
          <a:bodyPr/>
          <a:lstStyle/>
          <a:p>
            <a:r>
              <a:rPr lang="en-US" dirty="0"/>
              <a:t>Ma </a:t>
            </a:r>
            <a:r>
              <a:rPr lang="en-US" dirty="0" err="1"/>
              <a:t>trận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 smtClean="0"/>
              <a:t>chéo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/>
              <a:t>diagonal </a:t>
            </a:r>
            <a:r>
              <a:rPr lang="en-US" dirty="0" smtClean="0"/>
              <a:t>matrix)</a:t>
            </a:r>
            <a:endParaRPr lang="vi-VN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</a:fld>
            <a:endParaRPr lang="en-US" dirty="0"/>
          </a:p>
        </p:txBody>
      </p:sp>
      <p:sp>
        <p:nvSpPr>
          <p:cNvPr id="9" name="Text Box 8"/>
          <p:cNvSpPr txBox="1"/>
          <p:nvPr/>
        </p:nvSpPr>
        <p:spPr>
          <a:xfrm>
            <a:off x="3860800" y="3972560"/>
            <a:ext cx="30200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Eigenvector and eigenvalue</a:t>
            </a:r>
            <a:endParaRPr lang="en-US"/>
          </a:p>
        </p:txBody>
      </p:sp>
      <p:pic>
        <p:nvPicPr>
          <p:cNvPr id="12" name="Picture 11" descr="FluffyMiniatureBackswimmer-max-1m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4765" y="4542155"/>
            <a:ext cx="3874135" cy="21793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910" y="4606925"/>
            <a:ext cx="3787775" cy="21310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/>
          <a:lstStyle/>
          <a:p>
            <a:r>
              <a:rPr lang="en-US" err="1"/>
              <a:t>Kiến</a:t>
            </a:r>
            <a:r>
              <a:rPr lang="en-US"/>
              <a:t> </a:t>
            </a:r>
            <a:r>
              <a:rPr lang="en-US" err="1"/>
              <a:t>thức</a:t>
            </a:r>
            <a:r>
              <a:rPr lang="en-US"/>
              <a:t> </a:t>
            </a:r>
            <a:r>
              <a:rPr lang="en-US" err="1"/>
              <a:t>cũ</a:t>
            </a:r>
            <a:endParaRPr lang="vi-VN" err="1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</a:fld>
            <a:endParaRPr lang="en-US" dirty="0"/>
          </a:p>
        </p:txBody>
      </p:sp>
      <p:sp>
        <p:nvSpPr>
          <p:cNvPr id="14" name="Content Placeholder 13"/>
          <p:cNvSpPr/>
          <p:nvPr>
            <p:ph sz="half" idx="2"/>
          </p:nvPr>
        </p:nvSpPr>
        <p:spPr>
          <a:xfrm>
            <a:off x="1344930" y="1765300"/>
            <a:ext cx="3456305" cy="1997710"/>
          </a:xfrm>
        </p:spPr>
        <p:txBody>
          <a:bodyPr/>
          <a:p>
            <a:r>
              <a:rPr lang="en-US">
                <a:hlinkClick r:id="rId1"/>
              </a:rPr>
              <a:t>Linear transformation ( </a:t>
            </a:r>
            <a:r>
              <a:rPr lang="vi-VN" altLang="en-US">
                <a:hlinkClick r:id="rId1"/>
              </a:rPr>
              <a:t>Nhân ma trận)</a:t>
            </a:r>
            <a:endParaRPr lang="vi-VN" alt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473200" y="2533650"/>
            <a:ext cx="3199765" cy="130111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785610" y="1703705"/>
            <a:ext cx="22072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vi-VN" altLang="en-US">
                <a:hlinkClick r:id="rId3"/>
              </a:rPr>
              <a:t>Phép xoay(</a:t>
            </a:r>
            <a:r>
              <a:rPr lang="vi-VN" altLang="en-US">
                <a:hlinkClick r:id="rId3"/>
              </a:rPr>
              <a:t>rotation)</a:t>
            </a:r>
            <a:endParaRPr lang="vi-VN" altLang="en-US"/>
          </a:p>
        </p:txBody>
      </p:sp>
      <p:pic>
        <p:nvPicPr>
          <p:cNvPr id="8" name="Picture 7" descr="AnguishedBrilliantInexpectatumpleco-size_restric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225" y="1970405"/>
            <a:ext cx="3112135" cy="179260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4"/>
          </p:nvPr>
        </p:nvPicPr>
        <p:blipFill>
          <a:blip r:embed="rId5"/>
          <a:stretch>
            <a:fillRect/>
          </a:stretch>
        </p:blipFill>
        <p:spPr>
          <a:xfrm>
            <a:off x="4344670" y="4573905"/>
            <a:ext cx="2882265" cy="1440815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5338445" y="4205605"/>
            <a:ext cx="894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vi-VN" altLang="en-US">
                <a:hlinkClick r:id="rId6"/>
              </a:rPr>
              <a:t>scaling</a:t>
            </a:r>
            <a:endParaRPr lang="vi-V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24" y="2809875"/>
            <a:ext cx="6696075" cy="1909763"/>
          </a:xfrm>
        </p:spPr>
        <p:txBody>
          <a:bodyPr/>
          <a:lstStyle/>
          <a:p>
            <a:r>
              <a:rPr lang="en-US" dirty="0"/>
              <a:t>SVD - </a:t>
            </a:r>
            <a:r>
              <a:rPr lang="en-US" dirty="0">
                <a:ea typeface="+mj-lt"/>
                <a:cs typeface="+mj-lt"/>
              </a:rPr>
              <a:t>SINGULAR VALUE DECOMPOSITION</a:t>
            </a:r>
            <a:br>
              <a:rPr lang="en-US" dirty="0"/>
            </a:br>
            <a:endParaRPr lang="vi-V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/>
          <a:lstStyle/>
          <a:p>
            <a:r>
              <a:rPr lang="en-US" dirty="0"/>
              <a:t>Richard Branson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/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/>
          <a:p>
            <a:fld id="{A49DFD55-3C28-40EF-9E31-A92D2E4017F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ea typeface="+mj-lt"/>
                <a:cs typeface="+mj-lt"/>
              </a:rPr>
              <a:t>SINGULAR VALUE DECOMPOSITION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</a:fld>
            <a:endParaRPr lang="en-US" dirty="0"/>
          </a:p>
        </p:txBody>
      </p:sp>
      <p:sp>
        <p:nvSpPr>
          <p:cNvPr id="11" name="Title 5"/>
          <p:cNvSpPr txBox="1"/>
          <p:nvPr/>
        </p:nvSpPr>
        <p:spPr>
          <a:xfrm>
            <a:off x="415411" y="1936955"/>
            <a:ext cx="10515600" cy="2517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 = </a:t>
            </a:r>
            <a:r>
              <a:rPr lang="en-US" b="1" dirty="0" smtClean="0"/>
              <a:t>U</a:t>
            </a:r>
            <a:r>
              <a:rPr lang="el-GR" b="1" dirty="0" smtClean="0"/>
              <a:t>Σ</a:t>
            </a:r>
            <a:r>
              <a:rPr lang="en-US" b="1" dirty="0" smtClean="0"/>
              <a:t>V</a:t>
            </a:r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ᵀ</a:t>
            </a:r>
            <a:endParaRPr lang="en-US" b="1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dirty="0" smtClean="0"/>
          </a:p>
          <a:p>
            <a:pPr algn="l"/>
            <a:r>
              <a:rPr lang="en-US" b="1" dirty="0" smtClean="0"/>
              <a:t>U</a:t>
            </a:r>
            <a:r>
              <a:rPr lang="en-US" dirty="0" smtClean="0"/>
              <a:t>,</a:t>
            </a:r>
            <a:r>
              <a:rPr lang="en-US" dirty="0"/>
              <a:t> </a:t>
            </a:r>
            <a:r>
              <a:rPr lang="en-US" b="1" dirty="0" smtClean="0"/>
              <a:t>V</a:t>
            </a:r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ᵀ</a:t>
            </a:r>
            <a:r>
              <a:rPr lang="en-US" dirty="0" smtClean="0"/>
              <a:t>: </a:t>
            </a:r>
            <a:r>
              <a:rPr lang="en-US" dirty="0"/>
              <a:t>Ma </a:t>
            </a:r>
            <a:r>
              <a:rPr lang="en-US" dirty="0" err="1"/>
              <a:t>trận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(orthogonal </a:t>
            </a:r>
            <a:r>
              <a:rPr lang="en-US" dirty="0"/>
              <a:t>matrix</a:t>
            </a:r>
            <a:r>
              <a:rPr lang="en-US" dirty="0" smtClean="0"/>
              <a:t>)</a:t>
            </a:r>
            <a:endParaRPr lang="en-US" dirty="0" smtClean="0"/>
          </a:p>
          <a:p>
            <a:pPr algn="l"/>
            <a:r>
              <a:rPr lang="el-GR" b="1" dirty="0" smtClean="0"/>
              <a:t>Σ</a:t>
            </a:r>
            <a:r>
              <a:rPr lang="en-US" dirty="0" smtClean="0"/>
              <a:t>: </a:t>
            </a:r>
            <a:r>
              <a:rPr lang="en-US" dirty="0" err="1" smtClean="0"/>
              <a:t>là</a:t>
            </a:r>
            <a:r>
              <a:rPr lang="en-US" dirty="0" smtClean="0"/>
              <a:t> ma </a:t>
            </a:r>
            <a:r>
              <a:rPr lang="en-US" dirty="0" err="1" smtClean="0"/>
              <a:t>trận</a:t>
            </a:r>
            <a:r>
              <a:rPr lang="en-US" dirty="0" smtClean="0"/>
              <a:t> </a:t>
            </a:r>
            <a:r>
              <a:rPr lang="en-US" dirty="0" err="1" smtClean="0"/>
              <a:t>đường</a:t>
            </a:r>
            <a:r>
              <a:rPr lang="en-US" dirty="0"/>
              <a:t> </a:t>
            </a:r>
            <a:r>
              <a:rPr lang="en-US" dirty="0" err="1" smtClean="0"/>
              <a:t>chéo</a:t>
            </a:r>
            <a:r>
              <a:rPr lang="en-US" dirty="0" smtClean="0"/>
              <a:t>(diagonal Matrix)</a:t>
            </a:r>
            <a:endParaRPr lang="en-US" dirty="0" smtClean="0"/>
          </a:p>
          <a:p>
            <a:pPr algn="l"/>
            <a:endParaRPr lang="en-US" dirty="0" smtClean="0"/>
          </a:p>
          <a:p>
            <a:pPr algn="l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4010" y="3723005"/>
            <a:ext cx="5598160" cy="24872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413386" y="2114091"/>
                <a:ext cx="9325897" cy="11617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 smtClean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53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53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85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62</m:t>
                              </m:r>
                            </m:e>
                            <m:e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/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62</m:t>
                              </m:r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53</m:t>
                                  </m:r>
                                </m: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85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85</m:t>
                                  </m:r>
                                </m: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53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386" y="2114091"/>
                <a:ext cx="9325897" cy="1161793"/>
              </a:xfrm>
              <a:prstGeom prst="rect">
                <a:avLst/>
              </a:prstGeom>
              <a:blipFill rotWithShape="1">
                <a:blip r:embed="rId1"/>
                <a:stretch>
                  <a:fillRect l="-5" t="-15" r="2" b="-8215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558413" y="3713604"/>
            <a:ext cx="1705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</a:t>
            </a:r>
            <a:r>
              <a:rPr lang="en-US" sz="2400" dirty="0" smtClean="0"/>
              <a:t>A       =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038600" y="3713604"/>
            <a:ext cx="781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</a:t>
            </a:r>
            <a:r>
              <a:rPr lang="en-US" sz="2400" dirty="0" smtClean="0"/>
              <a:t>U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474542" y="3713603"/>
            <a:ext cx="781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r>
              <a:rPr lang="el-GR" sz="2400" dirty="0" smtClean="0"/>
              <a:t>Σ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8758084" y="3713602"/>
            <a:ext cx="781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ᵀ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Right Brace 12"/>
          <p:cNvSpPr/>
          <p:nvPr/>
        </p:nvSpPr>
        <p:spPr>
          <a:xfrm rot="5400000">
            <a:off x="4349050" y="4162262"/>
            <a:ext cx="160761" cy="235977"/>
          </a:xfrm>
          <a:prstGeom prst="rightBrace">
            <a:avLst>
              <a:gd name="adj1" fmla="val 8333"/>
              <a:gd name="adj2" fmla="val 56432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/>
          <p:cNvSpPr/>
          <p:nvPr/>
        </p:nvSpPr>
        <p:spPr>
          <a:xfrm rot="5400000">
            <a:off x="6667005" y="4162262"/>
            <a:ext cx="160761" cy="235977"/>
          </a:xfrm>
          <a:prstGeom prst="rightBrace">
            <a:avLst>
              <a:gd name="adj1" fmla="val 8333"/>
              <a:gd name="adj2" fmla="val 56432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/>
          <p:cNvSpPr/>
          <p:nvPr/>
        </p:nvSpPr>
        <p:spPr>
          <a:xfrm rot="5400000">
            <a:off x="8908758" y="4098374"/>
            <a:ext cx="160761" cy="235977"/>
          </a:xfrm>
          <a:prstGeom prst="rightBrace">
            <a:avLst>
              <a:gd name="adj1" fmla="val 8333"/>
              <a:gd name="adj2" fmla="val 56432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677077" y="4534457"/>
            <a:ext cx="150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orthogonal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396561" y="4534457"/>
            <a:ext cx="150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orthogonal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280354" y="4581111"/>
            <a:ext cx="150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diagonal</a:t>
            </a:r>
            <a:endParaRPr lang="en-US" dirty="0"/>
          </a:p>
        </p:txBody>
      </p:sp>
      <p:sp>
        <p:nvSpPr>
          <p:cNvPr id="21" name="Down Arrow 20"/>
          <p:cNvSpPr/>
          <p:nvPr/>
        </p:nvSpPr>
        <p:spPr>
          <a:xfrm>
            <a:off x="5984157" y="1972906"/>
            <a:ext cx="184354" cy="25099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>
            <a:off x="7384027" y="2694987"/>
            <a:ext cx="184354" cy="25099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>
            <a:off x="6665036" y="2307696"/>
            <a:ext cx="184354" cy="25099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867207" y="1532521"/>
            <a:ext cx="196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Singular Values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3016</Words>
  <Application>WPS Presentation</Application>
  <PresentationFormat>Widescreen</PresentationFormat>
  <Paragraphs>227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5" baseType="lpstr">
      <vt:lpstr>Arial</vt:lpstr>
      <vt:lpstr>SimSun</vt:lpstr>
      <vt:lpstr>Wingdings</vt:lpstr>
      <vt:lpstr>Tenorite</vt:lpstr>
      <vt:lpstr>Gubbi</vt:lpstr>
      <vt:lpstr>Microsoft YaHei</vt:lpstr>
      <vt:lpstr>Droid Sans Fallback</vt:lpstr>
      <vt:lpstr>Arial Unicode MS</vt:lpstr>
      <vt:lpstr>Calibri</vt:lpstr>
      <vt:lpstr>Trebuchet MS</vt:lpstr>
      <vt:lpstr>Abyssinica SIL</vt:lpstr>
      <vt:lpstr>Cambria Math</vt:lpstr>
      <vt:lpstr>DejaVu Math TeX Gyre</vt:lpstr>
      <vt:lpstr>DejaVu Sans</vt:lpstr>
      <vt:lpstr>OpenSymbol</vt:lpstr>
      <vt:lpstr>Office Theme</vt:lpstr>
      <vt:lpstr>Singular value Decomposition</vt:lpstr>
      <vt:lpstr>AGENDA</vt:lpstr>
      <vt:lpstr>Giới thiệu</vt:lpstr>
      <vt:lpstr>Nhắc lại kiến thức cũ</vt:lpstr>
      <vt:lpstr>Kiến thức cũ</vt:lpstr>
      <vt:lpstr>Kiến thức cũ</vt:lpstr>
      <vt:lpstr>SVD - SINGULAR VALUE DECOMPOSITION </vt:lpstr>
      <vt:lpstr>SINGULAR VALUE DECOMPOSITION </vt:lpstr>
      <vt:lpstr>Ví dụ:</vt:lpstr>
      <vt:lpstr>PowerPoint 演示文稿</vt:lpstr>
      <vt:lpstr>Cách tính SVD</vt:lpstr>
      <vt:lpstr>Cách tính SVD</vt:lpstr>
      <vt:lpstr>Tính SVD</vt:lpstr>
      <vt:lpstr>Tính SVD</vt:lpstr>
      <vt:lpstr>Tính svd</vt:lpstr>
      <vt:lpstr>Tính SVD</vt:lpstr>
      <vt:lpstr>PowerPoint 演示文稿</vt:lpstr>
      <vt:lpstr>PowerPoint 演示文稿</vt:lpstr>
      <vt:lpstr>Demo Image compression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lastModifiedBy>quang</cp:lastModifiedBy>
  <cp:revision>102</cp:revision>
  <dcterms:created xsi:type="dcterms:W3CDTF">2022-12-20T04:00:54Z</dcterms:created>
  <dcterms:modified xsi:type="dcterms:W3CDTF">2022-12-20T04:00:54Z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/>
  </property>
  <property fmtid="{D5CDD505-2E9C-101B-9397-08002B2CF9AE}" pid="4" name="KSOProductBuildVer">
    <vt:lpwstr>1033-11.1.0.11664</vt:lpwstr>
  </property>
</Properties>
</file>